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3.xml" ContentType="application/inkml+xml"/>
  <Override PartName="/ppt/notesSlides/notesSlide16.xml" ContentType="application/vnd.openxmlformats-officedocument.presentationml.notesSlide+xml"/>
  <Override PartName="/ppt/ink/ink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1"/>
  </p:notesMasterIdLst>
  <p:handoutMasterIdLst>
    <p:handoutMasterId r:id="rId62"/>
  </p:handoutMasterIdLst>
  <p:sldIdLst>
    <p:sldId id="1777" r:id="rId2"/>
    <p:sldId id="1779" r:id="rId3"/>
    <p:sldId id="1780" r:id="rId4"/>
    <p:sldId id="1781" r:id="rId5"/>
    <p:sldId id="1793" r:id="rId6"/>
    <p:sldId id="1814" r:id="rId7"/>
    <p:sldId id="1815" r:id="rId8"/>
    <p:sldId id="1817" r:id="rId9"/>
    <p:sldId id="1835" r:id="rId10"/>
    <p:sldId id="1818" r:id="rId11"/>
    <p:sldId id="1836" r:id="rId12"/>
    <p:sldId id="1837" r:id="rId13"/>
    <p:sldId id="1838" r:id="rId14"/>
    <p:sldId id="1839" r:id="rId15"/>
    <p:sldId id="1840" r:id="rId16"/>
    <p:sldId id="1841" r:id="rId17"/>
    <p:sldId id="1842" r:id="rId18"/>
    <p:sldId id="1843" r:id="rId19"/>
    <p:sldId id="1844" r:id="rId20"/>
    <p:sldId id="1845" r:id="rId21"/>
    <p:sldId id="1846" r:id="rId22"/>
    <p:sldId id="1847" r:id="rId23"/>
    <p:sldId id="1819" r:id="rId24"/>
    <p:sldId id="1820" r:id="rId25"/>
    <p:sldId id="1848" r:id="rId26"/>
    <p:sldId id="1849" r:id="rId27"/>
    <p:sldId id="1850" r:id="rId28"/>
    <p:sldId id="1851" r:id="rId29"/>
    <p:sldId id="1795" r:id="rId30"/>
    <p:sldId id="1794" r:id="rId31"/>
    <p:sldId id="1821" r:id="rId32"/>
    <p:sldId id="1797" r:id="rId33"/>
    <p:sldId id="1798" r:id="rId34"/>
    <p:sldId id="1799" r:id="rId35"/>
    <p:sldId id="1800" r:id="rId36"/>
    <p:sldId id="1801" r:id="rId37"/>
    <p:sldId id="1802" r:id="rId38"/>
    <p:sldId id="1803" r:id="rId39"/>
    <p:sldId id="1804" r:id="rId40"/>
    <p:sldId id="1805" r:id="rId41"/>
    <p:sldId id="1806" r:id="rId42"/>
    <p:sldId id="1807" r:id="rId43"/>
    <p:sldId id="1808" r:id="rId44"/>
    <p:sldId id="1809" r:id="rId45"/>
    <p:sldId id="1811" r:id="rId46"/>
    <p:sldId id="1810" r:id="rId47"/>
    <p:sldId id="1812" r:id="rId48"/>
    <p:sldId id="1822" r:id="rId49"/>
    <p:sldId id="1823" r:id="rId50"/>
    <p:sldId id="1824" r:id="rId51"/>
    <p:sldId id="1825" r:id="rId52"/>
    <p:sldId id="1826" r:id="rId53"/>
    <p:sldId id="1827" r:id="rId54"/>
    <p:sldId id="1828" r:id="rId55"/>
    <p:sldId id="1829" r:id="rId56"/>
    <p:sldId id="1830" r:id="rId57"/>
    <p:sldId id="1831" r:id="rId58"/>
    <p:sldId id="1832" r:id="rId59"/>
    <p:sldId id="1834"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3" autoAdjust="0"/>
    <p:restoredTop sz="88343" autoAdjust="0"/>
  </p:normalViewPr>
  <p:slideViewPr>
    <p:cSldViewPr>
      <p:cViewPr varScale="1">
        <p:scale>
          <a:sx n="109" d="100"/>
          <a:sy n="109" d="100"/>
        </p:scale>
        <p:origin x="968"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Mutual_information" TargetMode="External"/><Relationship Id="rId13" Type="http://schemas.openxmlformats.org/officeDocument/2006/relationships/hyperlink" Target="https://en.wikipedia.org/wiki/Rate%E2%80%93distortion_theory" TargetMode="External"/><Relationship Id="rId18" Type="http://schemas.openxmlformats.org/officeDocument/2006/relationships/hyperlink" Target="https://en.wikipedia.org/wiki/Template:Information_theory"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Joint_entropy" TargetMode="External"/><Relationship Id="rId12" Type="http://schemas.openxmlformats.org/officeDocument/2006/relationships/hyperlink" Target="https://en.wikipedia.org/wiki/Asymptotic_equipartition_property" TargetMode="External"/><Relationship Id="rId17" Type="http://schemas.openxmlformats.org/officeDocument/2006/relationships/hyperlink" Target="https://en.wikipedia.org/wiki/Shannon%E2%80%93Hartley_theorem" TargetMode="External"/><Relationship Id="rId2" Type="http://schemas.openxmlformats.org/officeDocument/2006/relationships/slide" Target="../slides/slide7.xml"/><Relationship Id="rId16" Type="http://schemas.openxmlformats.org/officeDocument/2006/relationships/hyperlink" Target="https://en.wikipedia.org/wiki/Noisy-channel_coding_theorem" TargetMode="External"/><Relationship Id="rId20" Type="http://schemas.openxmlformats.org/officeDocument/2006/relationships/hyperlink" Target="https://en.wikipedia.org/wiki/Bit" TargetMode="External"/><Relationship Id="rId1" Type="http://schemas.openxmlformats.org/officeDocument/2006/relationships/notesMaster" Target="../notesMasters/notesMaster1.xml"/><Relationship Id="rId6" Type="http://schemas.openxmlformats.org/officeDocument/2006/relationships/hyperlink" Target="https://en.wikipedia.org/wiki/Conditional_entropy" TargetMode="External"/><Relationship Id="rId11" Type="http://schemas.openxmlformats.org/officeDocument/2006/relationships/hyperlink" Target="https://en.wikipedia.org/wiki/Entropy_rate" TargetMode="External"/><Relationship Id="rId5" Type="http://schemas.openxmlformats.org/officeDocument/2006/relationships/hyperlink" Target="https://en.wikipedia.org/wiki/Differential_entropy" TargetMode="External"/><Relationship Id="rId15" Type="http://schemas.openxmlformats.org/officeDocument/2006/relationships/hyperlink" Target="https://en.wikipedia.org/wiki/Channel_capacity" TargetMode="External"/><Relationship Id="rId10" Type="http://schemas.openxmlformats.org/officeDocument/2006/relationships/hyperlink" Target="https://en.wikipedia.org/wiki/Relative_entropy" TargetMode="External"/><Relationship Id="rId19" Type="http://schemas.openxmlformats.org/officeDocument/2006/relationships/hyperlink" Target="https://en.wikipedia.org/wiki/Probability_distribution" TargetMode="External"/><Relationship Id="rId4" Type="http://schemas.openxmlformats.org/officeDocument/2006/relationships/hyperlink" Target="https://en.wikipedia.org/wiki/Entropy_(information_theory)" TargetMode="External"/><Relationship Id="rId9" Type="http://schemas.openxmlformats.org/officeDocument/2006/relationships/hyperlink" Target="https://en.wikipedia.org/wiki/Conditional_mutual_information" TargetMode="External"/><Relationship Id="rId14" Type="http://schemas.openxmlformats.org/officeDocument/2006/relationships/hyperlink" Target="https://en.wikipedia.org/wiki/Shannon's_source_coding_theore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50371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4358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4050286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7625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314297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688390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873289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520557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93479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827567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265138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4009238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153328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475133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550950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883764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88957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a:p>
          <a:p>
            <a:r>
              <a:rPr lang="en-US" sz="1200" kern="1200" dirty="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61047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a:t>
            </a:r>
            <a:r>
              <a:rPr lang="en-US" dirty="0" err="1"/>
              <a:t>news.mit.edu</a:t>
            </a:r>
            <a:r>
              <a:rPr lang="en-US" dirty="0"/>
              <a:t>/2017/new-tool-offers-snapshots-neuron-activity-0626</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413500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a:t>
            </a:r>
            <a:r>
              <a:rPr lang="en-US" dirty="0" err="1"/>
              <a:t>news.mit.edu</a:t>
            </a:r>
            <a:r>
              <a:rPr lang="en-US" dirty="0"/>
              <a:t>/2017/new-tool-offers-snapshots-neuron-activity-0626</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849136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Thee vector resulting from each linear transform is referred to as </a:t>
            </a:r>
            <a:r>
              <a:rPr lang="en-US" sz="1200" b="1" kern="1200" dirty="0">
                <a:solidFill>
                  <a:schemeClr val="tx1"/>
                </a:solidFill>
                <a:effectLst/>
                <a:latin typeface="+mn-lt"/>
                <a:ea typeface="+mn-ea"/>
                <a:cs typeface="+mn-cs"/>
              </a:rPr>
              <a:t>a layer</a:t>
            </a:r>
            <a:r>
              <a:rPr lang="en-US" sz="1200" kern="1200" dirty="0">
                <a:solidFill>
                  <a:schemeClr val="tx1"/>
                </a:solidFill>
                <a:effectLst/>
                <a:latin typeface="+mn-lt"/>
                <a:ea typeface="+mn-ea"/>
                <a:cs typeface="+mn-cs"/>
              </a:rPr>
              <a:t>. The outer-most linear transform results in the output layer and the other linear transforms result in hidden layers. Each hidden layer is followed by a nonlinear activation. In some cases, such as in the last layer of our example, the bias vectors are forced to 0 (“dropped”).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Layers resulting from linear transformations are often referred to as fully connected, or affine. Other types of architectures exist. In particular, image recognition problems benefit from convolutional and pooling layers. Such layers have uses also in language processing.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Networks with several hidden layers are said to be deep networks, hence the name deep learning. 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63402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describing a neural network, one should specify the dimensions of the layers and the input. A layer will expect a d</a:t>
            </a:r>
            <a:r>
              <a:rPr lang="en-US" sz="1200" i="1" kern="1200" dirty="0">
                <a:solidFill>
                  <a:schemeClr val="tx1"/>
                </a:solidFill>
                <a:effectLst/>
                <a:latin typeface="+mn-lt"/>
                <a:ea typeface="+mn-ea"/>
                <a:cs typeface="+mn-cs"/>
              </a:rPr>
              <a:t>in </a:t>
            </a:r>
            <a:r>
              <a:rPr lang="en-US" sz="1200" kern="1200" dirty="0">
                <a:solidFill>
                  <a:schemeClr val="tx1"/>
                </a:solidFill>
                <a:effectLst/>
                <a:latin typeface="+mn-lt"/>
                <a:ea typeface="+mn-ea"/>
                <a:cs typeface="+mn-cs"/>
              </a:rPr>
              <a:t>dimensional vector as its input, and transform it into a </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out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dimensional vector. e dimensionality of the layer is taken to be the dimensionality of its output. For a fully connected layer </a:t>
            </a:r>
            <a:r>
              <a:rPr lang="en-US" sz="1200" kern="1200" dirty="0" err="1">
                <a:solidFill>
                  <a:schemeClr val="tx1"/>
                </a:solidFill>
                <a:effectLst/>
                <a:latin typeface="+mn-lt"/>
                <a:ea typeface="+mn-ea"/>
                <a:cs typeface="+mn-cs"/>
              </a:rPr>
              <a:t>l.x</a:t>
            </a:r>
            <a:r>
              <a:rPr lang="en-US" sz="1200" kern="1200" dirty="0">
                <a:solidFill>
                  <a:schemeClr val="tx1"/>
                </a:solidFill>
                <a:effectLst/>
                <a:latin typeface="+mn-lt"/>
                <a:ea typeface="+mn-ea"/>
                <a:cs typeface="+mn-cs"/>
              </a:rPr>
              <a:t>/ D </a:t>
            </a:r>
            <a:r>
              <a:rPr lang="en-US" sz="1200" kern="1200" dirty="0" err="1">
                <a:solidFill>
                  <a:schemeClr val="tx1"/>
                </a:solidFill>
                <a:effectLst/>
                <a:latin typeface="+mn-lt"/>
                <a:ea typeface="+mn-ea"/>
                <a:cs typeface="+mn-cs"/>
              </a:rPr>
              <a:t>xW</a:t>
            </a:r>
            <a:r>
              <a:rPr lang="en-US" sz="1200" kern="1200" dirty="0">
                <a:solidFill>
                  <a:schemeClr val="tx1"/>
                </a:solidFill>
                <a:effectLst/>
                <a:latin typeface="+mn-lt"/>
                <a:ea typeface="+mn-ea"/>
                <a:cs typeface="+mn-cs"/>
              </a:rPr>
              <a:t> C b with input dimensionality d</a:t>
            </a:r>
            <a:r>
              <a:rPr lang="en-US" sz="1200" i="1" kern="1200" dirty="0">
                <a:solidFill>
                  <a:schemeClr val="tx1"/>
                </a:solidFill>
                <a:effectLst/>
                <a:latin typeface="+mn-lt"/>
                <a:ea typeface="+mn-ea"/>
                <a:cs typeface="+mn-cs"/>
              </a:rPr>
              <a:t>in </a:t>
            </a:r>
            <a:r>
              <a:rPr lang="en-US" sz="1200" kern="1200" dirty="0">
                <a:solidFill>
                  <a:schemeClr val="tx1"/>
                </a:solidFill>
                <a:effectLst/>
                <a:latin typeface="+mn-lt"/>
                <a:ea typeface="+mn-ea"/>
                <a:cs typeface="+mn-cs"/>
              </a:rPr>
              <a:t>and output dimensionality d</a:t>
            </a:r>
            <a:r>
              <a:rPr lang="en-US" sz="1200" i="1" kern="1200" dirty="0">
                <a:solidFill>
                  <a:schemeClr val="tx1"/>
                </a:solidFill>
                <a:effectLst/>
                <a:latin typeface="+mn-lt"/>
                <a:ea typeface="+mn-ea"/>
                <a:cs typeface="+mn-cs"/>
              </a:rPr>
              <a:t>out</a:t>
            </a:r>
            <a:r>
              <a:rPr lang="en-US" sz="1200" kern="1200" dirty="0">
                <a:solidFill>
                  <a:schemeClr val="tx1"/>
                </a:solidFill>
                <a:effectLst/>
                <a:latin typeface="+mn-lt"/>
                <a:ea typeface="+mn-ea"/>
                <a:cs typeface="+mn-cs"/>
              </a:rPr>
              <a:t>,thedimensionsofxis1􏰎</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in</a:t>
            </a:r>
            <a:r>
              <a:rPr lang="en-US" sz="1200" kern="1200" dirty="0" err="1">
                <a:solidFill>
                  <a:schemeClr val="tx1"/>
                </a:solidFill>
                <a:effectLst/>
                <a:latin typeface="+mn-lt"/>
                <a:ea typeface="+mn-ea"/>
                <a:cs typeface="+mn-cs"/>
              </a:rPr>
              <a:t>,ofW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isd</a:t>
            </a:r>
            <a:r>
              <a:rPr lang="en-US" sz="1200" i="1" kern="1200" dirty="0" err="1">
                <a:solidFill>
                  <a:schemeClr val="tx1"/>
                </a:solidFill>
                <a:effectLst/>
                <a:latin typeface="+mn-lt"/>
                <a:ea typeface="+mn-ea"/>
                <a:cs typeface="+mn-cs"/>
              </a:rPr>
              <a:t>in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out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andofbis1􏰎</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out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95601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d</a:t>
            </a:r>
            <a:r>
              <a:rPr lang="en-US" b="1" i="1" baseline="-25000" dirty="0" err="1"/>
              <a:t>out</a:t>
            </a:r>
            <a:r>
              <a:rPr lang="en-US" b="1" i="1" dirty="0"/>
              <a:t> </a:t>
            </a:r>
            <a:r>
              <a:rPr lang="en-US" dirty="0"/>
              <a:t>= 1:</a:t>
            </a:r>
            <a:r>
              <a:rPr lang="en-US" baseline="0" dirty="0"/>
              <a:t> </a:t>
            </a:r>
            <a:r>
              <a:rPr lang="en-US" sz="1200" kern="1200" dirty="0">
                <a:solidFill>
                  <a:schemeClr val="tx1"/>
                </a:solidFill>
                <a:effectLst/>
                <a:latin typeface="+mn-lt"/>
                <a:ea typeface="+mn-ea"/>
                <a:cs typeface="+mn-cs"/>
              </a:rPr>
              <a:t>Such networks can be used for regression (or scoring) by considering the value of the output, or for binary classification by consulting the sign of the output.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411797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a:t>
            </a:r>
            <a:r>
              <a:rPr lang="en-US" sz="1200" kern="1200" dirty="0">
                <a:solidFill>
                  <a:schemeClr val="tx1"/>
                </a:solidFill>
                <a:effectLst/>
                <a:latin typeface="+mn-lt"/>
                <a:ea typeface="+mn-ea"/>
                <a:cs typeface="+mn-cs"/>
              </a:rPr>
              <a:t>may suggest there is no reason to go beyond MLP1 to more complex architectures. However, the theoretical result does not discuss the learnability of the neural network (it states that a </a:t>
            </a:r>
            <a:r>
              <a:rPr lang="en-US" sz="1200" kern="1200" dirty="0" err="1">
                <a:solidFill>
                  <a:schemeClr val="tx1"/>
                </a:solidFill>
                <a:effectLst/>
                <a:latin typeface="+mn-lt"/>
                <a:ea typeface="+mn-ea"/>
                <a:cs typeface="+mn-cs"/>
              </a:rPr>
              <a:t>represen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tation</a:t>
            </a:r>
            <a:r>
              <a:rPr lang="en-US" sz="1200" kern="1200" dirty="0">
                <a:solidFill>
                  <a:schemeClr val="tx1"/>
                </a:solidFill>
                <a:effectLst/>
                <a:latin typeface="+mn-lt"/>
                <a:ea typeface="+mn-ea"/>
                <a:cs typeface="+mn-cs"/>
              </a:rPr>
              <a:t> exists, but does not say how easy or hard it is to set the parameters based on training data and a specific learning algorithm). It also does not guarantee that a training algorithm will find the correct function generating our training data. Finally, it does not state how large the hidden layer should be. Indeed, </a:t>
            </a:r>
            <a:r>
              <a:rPr lang="en-US" sz="1200" kern="1200" dirty="0" err="1">
                <a:solidFill>
                  <a:schemeClr val="tx1"/>
                </a:solidFill>
                <a:effectLst/>
                <a:latin typeface="+mn-lt"/>
                <a:ea typeface="+mn-ea"/>
                <a:cs typeface="+mn-cs"/>
              </a:rPr>
              <a:t>Telgarsky</a:t>
            </a:r>
            <a:r>
              <a:rPr lang="en-US" sz="1200" kern="1200" dirty="0">
                <a:solidFill>
                  <a:schemeClr val="tx1"/>
                </a:solidFill>
                <a:effectLst/>
                <a:latin typeface="+mn-lt"/>
                <a:ea typeface="+mn-ea"/>
                <a:cs typeface="+mn-cs"/>
              </a:rPr>
              <a:t> [2016] show that there exist neural networks with many layers of bounded size that cannot be approximated by networks with fewer layers unless these layers are exponentially large.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1770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nonlinearity g can take many forms. There is currently no good theory as to which nonlinearity to apply in which conditions and choosing the correct nonlinearity for a given task is for the most part an empirical question. The common nonlinearities from the literature are the sigmoid, tanh, hard tanh and the rectified linear unit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488374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a:t>
            </a:r>
            <a:r>
              <a:rPr lang="en-US" sz="1200" kern="1200" dirty="0" err="1">
                <a:solidFill>
                  <a:schemeClr val="tx1"/>
                </a:solidFill>
                <a:effectLst/>
                <a:latin typeface="+mn-lt"/>
                <a:ea typeface="+mn-ea"/>
                <a:cs typeface="+mn-cs"/>
              </a:rPr>
              <a:t>regularizers</a:t>
            </a:r>
            <a:r>
              <a:rPr lang="en-US" sz="1200" kern="1200" dirty="0">
                <a:solidFill>
                  <a:schemeClr val="tx1"/>
                </a:solidFill>
                <a:effectLst/>
                <a:latin typeface="+mn-lt"/>
                <a:ea typeface="+mn-ea"/>
                <a:cs typeface="+mn-cs"/>
              </a:rPr>
              <a:t> R equate complexity with large weights, and work to keep the parameter values low. In particular, the </a:t>
            </a:r>
            <a:r>
              <a:rPr lang="en-US" sz="1200" kern="1200" dirty="0" err="1">
                <a:solidFill>
                  <a:schemeClr val="tx1"/>
                </a:solidFill>
                <a:effectLst/>
                <a:latin typeface="+mn-lt"/>
                <a:ea typeface="+mn-ea"/>
                <a:cs typeface="+mn-cs"/>
              </a:rPr>
              <a:t>regularizers</a:t>
            </a:r>
            <a:r>
              <a:rPr lang="en-US" sz="1200" kern="1200" dirty="0">
                <a:solidFill>
                  <a:schemeClr val="tx1"/>
                </a:solidFill>
                <a:effectLst/>
                <a:latin typeface="+mn-lt"/>
                <a:ea typeface="+mn-ea"/>
                <a:cs typeface="+mn-cs"/>
              </a:rPr>
              <a:t> R measure the norms of the parameter matrices, and drive the learner toward solutions with low norms. Common choices for R are the L2 norm, the L1 norm, and the elastic-net.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effective technique for preventing neural networks from overfitting the training data is dropout training [Hinton et al., 2012, Srivastava et al., 2014]. e dropout method is designed to prevent the network from learning to rely on specific weights. It works by randomly dropping (setting to 0) half of the neurons in the network (or in a specific layer) in each training example in the stochastic-gradient training. For example, consider the multi-layer perceptron with two hidden layers (MLP2):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810864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996254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fundamental problem that makes language modeling and other learning problems </a:t>
            </a:r>
            <a:r>
              <a:rPr lang="en-US" sz="1200" kern="1200" dirty="0" err="1">
                <a:solidFill>
                  <a:schemeClr val="tx1"/>
                </a:solidFill>
                <a:effectLst/>
                <a:latin typeface="+mn-lt"/>
                <a:ea typeface="+mn-ea"/>
                <a:cs typeface="+mn-cs"/>
              </a:rPr>
              <a:t>diffi</a:t>
            </a:r>
            <a:r>
              <a:rPr lang="en-US" sz="1200" kern="1200" dirty="0">
                <a:solidFill>
                  <a:schemeClr val="tx1"/>
                </a:solidFill>
                <a:effectLst/>
                <a:latin typeface="+mn-lt"/>
                <a:ea typeface="+mn-ea"/>
                <a:cs typeface="+mn-cs"/>
              </a:rPr>
              <a:t>- cult is the </a:t>
            </a:r>
            <a:r>
              <a:rPr lang="en-US" sz="1200" i="1" kern="1200" dirty="0">
                <a:solidFill>
                  <a:schemeClr val="tx1"/>
                </a:solidFill>
                <a:effectLst/>
                <a:latin typeface="+mn-lt"/>
                <a:ea typeface="+mn-ea"/>
                <a:cs typeface="+mn-cs"/>
              </a:rPr>
              <a:t>curse </a:t>
            </a:r>
            <a:r>
              <a:rPr lang="en-US" sz="1200" i="1" kern="1200" dirty="0" err="1">
                <a:solidFill>
                  <a:schemeClr val="tx1"/>
                </a:solidFill>
                <a:effectLst/>
                <a:latin typeface="+mn-lt"/>
                <a:ea typeface="+mn-ea"/>
                <a:cs typeface="+mn-cs"/>
              </a:rPr>
              <a:t>ofdimensionality</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is particularly obvious in the case when one wants to model the joint distribution between many discrete random variables (such as words in a sentence, or discrete attributes in a data-mining task). For example, if one wants to model the joint distribution of 10 consecutive words in a natural language with a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of size 100,000, there are potentially 10000010 - 1 =1050 - 1 free parameters.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408375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632465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1977920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00132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839623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17899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1662228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277342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938147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1055952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4"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5"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6"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7"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8"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9"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0"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1"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2"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3"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4"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5"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6"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7"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18" tooltip="Template:Information theory"/>
              </a:rPr>
              <a:t>v</a:t>
            </a:r>
            <a:endParaRPr lang="en-US" b="0" dirty="0">
              <a:effectLst/>
            </a:endParaRPr>
          </a:p>
          <a:p>
            <a:endParaRPr lang="en-US" b="0" dirty="0">
              <a:effectLst/>
            </a:endParaRPr>
          </a:p>
          <a:p>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19"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20"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7460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loss function also insures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843120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837960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561424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358365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4.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hyperlink" Target="https://allennlp.org/elmo" TargetMode="External"/><Relationship Id="rId7" Type="http://schemas.openxmlformats.org/officeDocument/2006/relationships/image" Target="../media/image43.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nchorCtr="0">
            <a:normAutofit/>
          </a:bodyPr>
          <a:lstStyle/>
          <a:p>
            <a:r>
              <a:rPr lang="en-US" dirty="0">
                <a:solidFill>
                  <a:srgbClr val="C00000"/>
                </a:solidFill>
              </a:rPr>
              <a:t>Neural Network LMs</a:t>
            </a:r>
            <a:endParaRPr lang="en-US" dirty="0"/>
          </a:p>
        </p:txBody>
      </p:sp>
      <p:sp>
        <p:nvSpPr>
          <p:cNvPr id="5" name="Subtitle 4"/>
          <p:cNvSpPr>
            <a:spLocks noGrp="1"/>
          </p:cNvSpPr>
          <p:nvPr>
            <p:ph type="subTitle" idx="1"/>
          </p:nvPr>
        </p:nvSpPr>
        <p:spPr>
          <a:xfrm>
            <a:off x="845358" y="3048000"/>
            <a:ext cx="4280362" cy="3429000"/>
          </a:xfrm>
        </p:spPr>
        <p:txBody>
          <a:bodyPr>
            <a:normAutofit/>
          </a:bodyPr>
          <a:lstStyle/>
          <a:p>
            <a:r>
              <a:rPr lang="en-US" dirty="0"/>
              <a:t>Read </a:t>
            </a:r>
            <a:r>
              <a:rPr lang="en-US" dirty="0" err="1"/>
              <a:t>ChapterS</a:t>
            </a:r>
            <a:r>
              <a:rPr lang="en-US" dirty="0"/>
              <a:t> 5 and 7 in </a:t>
            </a:r>
            <a:r>
              <a:rPr lang="en-US" dirty="0" err="1"/>
              <a:t>Jurafsky</a:t>
            </a:r>
            <a:r>
              <a:rPr lang="en-US" dirty="0"/>
              <a:t> and Martin</a:t>
            </a:r>
          </a:p>
          <a:p>
            <a:r>
              <a:rPr lang="en-US" dirty="0"/>
              <a:t>Read Chapter 2, 4 and 9 from Yoav </a:t>
            </a:r>
            <a:r>
              <a:rPr lang="en-US" dirty="0" err="1"/>
              <a:t>Goldber’s</a:t>
            </a:r>
            <a:r>
              <a:rPr lang="en-US" dirty="0"/>
              <a:t> book </a:t>
            </a:r>
            <a:r>
              <a:rPr lang="en-US" b="1" dirty="0"/>
              <a:t>Neural Networks Methods for NLP</a:t>
            </a:r>
          </a:p>
          <a:p>
            <a:r>
              <a:rPr lang="en-US" dirty="0"/>
              <a:t>(It’s free to download from Penn’s campus!)</a:t>
            </a:r>
          </a:p>
        </p:txBody>
      </p:sp>
      <p:pic>
        <p:nvPicPr>
          <p:cNvPr id="3" name="Picture 2"/>
          <p:cNvPicPr>
            <a:picLocks noChangeAspect="1"/>
          </p:cNvPicPr>
          <p:nvPr/>
        </p:nvPicPr>
        <p:blipFill>
          <a:blip r:embed="rId2"/>
          <a:stretch>
            <a:fillRect/>
          </a:stretch>
        </p:blipFill>
        <p:spPr>
          <a:xfrm>
            <a:off x="5105400" y="1864275"/>
            <a:ext cx="4038600" cy="4993725"/>
          </a:xfrm>
          <a:prstGeom prst="rect">
            <a:avLst/>
          </a:prstGeom>
        </p:spPr>
      </p:pic>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a:t>
            </a:r>
            <a:r>
              <a:rPr lang="en-US" b="1" dirty="0"/>
              <a:t>gradient descent </a:t>
            </a:r>
            <a:r>
              <a:rPr lang="en-US" dirty="0"/>
              <a:t>to find good settings for our weights and bias by minimizing the loss function. </a:t>
            </a:r>
          </a:p>
          <a:p>
            <a:endParaRPr lang="en-US" dirty="0"/>
          </a:p>
          <a:p>
            <a:endParaRPr lang="en-US" dirty="0"/>
          </a:p>
          <a:p>
            <a:endParaRPr lang="en-US" dirty="0"/>
          </a:p>
          <a:p>
            <a:endParaRPr lang="en-US" dirty="0"/>
          </a:p>
          <a:p>
            <a:r>
              <a:rPr lang="en-US" dirty="0"/>
              <a:t>Gradient descent 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752118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720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39888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22409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23937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32221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2158510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376533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14788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402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Logistic Regression</a:t>
            </a:r>
          </a:p>
        </p:txBody>
      </p:sp>
      <p:sp>
        <p:nvSpPr>
          <p:cNvPr id="3" name="Content Placeholder 2"/>
          <p:cNvSpPr>
            <a:spLocks noGrp="1"/>
          </p:cNvSpPr>
          <p:nvPr>
            <p:ph idx="1"/>
          </p:nvPr>
        </p:nvSpPr>
        <p:spPr/>
        <p:txBody>
          <a:bodyPr>
            <a:normAutofit/>
          </a:bodyPr>
          <a:lstStyle/>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a:p>
            <a:endParaRPr lang="en-US" sz="2400" dirty="0"/>
          </a:p>
          <a:p>
            <a:r>
              <a:rPr lang="en-US" sz="2400" dirty="0"/>
              <a:t>We can also write this as a dot product:</a:t>
            </a:r>
          </a:p>
          <a:p>
            <a:endParaRPr lang="en-US" sz="2400" dirty="0"/>
          </a:p>
        </p:txBody>
      </p:sp>
      <p:pic>
        <p:nvPicPr>
          <p:cNvPr id="4" name="Picture 3"/>
          <p:cNvPicPr>
            <a:picLocks noChangeAspect="1"/>
          </p:cNvPicPr>
          <p:nvPr/>
        </p:nvPicPr>
        <p:blipFill>
          <a:blip r:embed="rId3"/>
          <a:stretch>
            <a:fillRect/>
          </a:stretch>
        </p:blipFill>
        <p:spPr>
          <a:xfrm>
            <a:off x="2247698" y="2590800"/>
            <a:ext cx="3837093" cy="1676400"/>
          </a:xfrm>
          <a:prstGeom prst="rect">
            <a:avLst/>
          </a:prstGeom>
        </p:spPr>
      </p:pic>
      <p:grpSp>
        <p:nvGrpSpPr>
          <p:cNvPr id="7" name="Group 6"/>
          <p:cNvGrpSpPr/>
          <p:nvPr/>
        </p:nvGrpSpPr>
        <p:grpSpPr>
          <a:xfrm>
            <a:off x="914400" y="5012266"/>
            <a:ext cx="4540715" cy="1065200"/>
            <a:chOff x="822959" y="5792801"/>
            <a:chExt cx="4540715" cy="1065200"/>
          </a:xfrm>
        </p:grpSpPr>
        <p:sp>
          <p:nvSpPr>
            <p:cNvPr id="5" name="Rectangle 4"/>
            <p:cNvSpPr/>
            <p:nvPr/>
          </p:nvSpPr>
          <p:spPr>
            <a:xfrm>
              <a:off x="822959" y="5792801"/>
              <a:ext cx="184731" cy="369332"/>
            </a:xfrm>
            <a:prstGeom prst="rect">
              <a:avLst/>
            </a:prstGeom>
          </p:spPr>
          <p:txBody>
            <a:bodyPr wrap="none">
              <a:spAutoFit/>
            </a:bodyPr>
            <a:lstStyle/>
            <a:p>
              <a:endParaRPr lang="en-US" dirty="0"/>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277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3519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529867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1496948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0323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5594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68414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82106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4311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6607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A brain-inspired metaphor</a:t>
            </a:r>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52466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single neuron</a:t>
            </a:r>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593014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331860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Notation</a:t>
            </a:r>
          </a:p>
        </p:txBody>
      </p:sp>
      <p:sp>
        <p:nvSpPr>
          <p:cNvPr id="5" name="Content Placeholder 4"/>
          <p:cNvSpPr>
            <a:spLocks noGrp="1"/>
          </p:cNvSpPr>
          <p:nvPr>
            <p:ph idx="1"/>
          </p:nvPr>
        </p:nvSpPr>
        <p:spPr/>
        <p:txBody>
          <a:bodyPr/>
          <a:lstStyle/>
          <a:p>
            <a:r>
              <a:rPr lang="en-US" dirty="0"/>
              <a:t>The simplest neural network is called a perceptron. It is simply a linear model: </a:t>
            </a:r>
          </a:p>
          <a:p>
            <a:endParaRPr lang="en-US" dirty="0"/>
          </a:p>
          <a:p>
            <a:endParaRPr lang="en-US" dirty="0"/>
          </a:p>
          <a:p>
            <a:r>
              <a:rPr lang="en-US" dirty="0"/>
              <a:t>where W is the weight matrix and b is a bias term. </a:t>
            </a:r>
          </a:p>
          <a:p>
            <a:endParaRPr lang="en-US" dirty="0"/>
          </a:p>
          <a:p>
            <a:endParaRPr lang="en-US" dirty="0"/>
          </a:p>
        </p:txBody>
      </p:sp>
      <p:pic>
        <p:nvPicPr>
          <p:cNvPr id="4" name="Picture 3"/>
          <p:cNvPicPr>
            <a:picLocks noChangeAspect="1"/>
          </p:cNvPicPr>
          <p:nvPr/>
        </p:nvPicPr>
        <p:blipFill>
          <a:blip r:embed="rId3"/>
          <a:stretch>
            <a:fillRect/>
          </a:stretch>
        </p:blipFill>
        <p:spPr>
          <a:xfrm>
            <a:off x="2438400" y="2362200"/>
            <a:ext cx="4089400" cy="1016000"/>
          </a:xfrm>
          <a:prstGeom prst="rect">
            <a:avLst/>
          </a:prstGeom>
        </p:spPr>
      </p:pic>
    </p:spTree>
    <p:extLst>
      <p:ext uri="{BB962C8B-B14F-4D97-AF65-F5344CB8AC3E}">
        <p14:creationId xmlns:p14="http://schemas.microsoft.com/office/powerpoint/2010/main" val="15992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Notation</a:t>
            </a:r>
          </a:p>
        </p:txBody>
      </p:sp>
      <p:sp>
        <p:nvSpPr>
          <p:cNvPr id="5" name="Content Placeholder 4"/>
          <p:cNvSpPr>
            <a:spLocks noGrp="1"/>
          </p:cNvSpPr>
          <p:nvPr>
            <p:ph idx="1"/>
          </p:nvPr>
        </p:nvSpPr>
        <p:spPr/>
        <p:txBody>
          <a:bodyPr/>
          <a:lstStyle/>
          <a:p>
            <a:r>
              <a:rPr lang="en-US" dirty="0"/>
              <a:t>To go beyond linear function, we introduce a non-linear hidden layer.  The result is called a Multi-Layer Perceptron with one hidden layer.</a:t>
            </a:r>
          </a:p>
          <a:p>
            <a:endParaRPr lang="en-US" dirty="0"/>
          </a:p>
          <a:p>
            <a:endParaRPr lang="en-US" dirty="0"/>
          </a:p>
          <a:p>
            <a:endParaRPr lang="en-US" dirty="0"/>
          </a:p>
          <a:p>
            <a:r>
              <a:rPr lang="en-US" dirty="0"/>
              <a:t>Here </a:t>
            </a:r>
            <a:r>
              <a:rPr lang="en-US" b="1" dirty="0"/>
              <a:t>W</a:t>
            </a:r>
            <a:r>
              <a:rPr lang="en-US" b="1" baseline="30000" dirty="0"/>
              <a:t>1</a:t>
            </a:r>
            <a:r>
              <a:rPr lang="en-US" dirty="0"/>
              <a:t> and </a:t>
            </a:r>
            <a:r>
              <a:rPr lang="en-US" b="1" dirty="0"/>
              <a:t>b</a:t>
            </a:r>
            <a:r>
              <a:rPr lang="en-US" b="1" baseline="30000" dirty="0"/>
              <a:t>1</a:t>
            </a:r>
            <a:r>
              <a:rPr lang="en-US" dirty="0"/>
              <a:t> are a matrix and a bias for the </a:t>
            </a:r>
            <a:r>
              <a:rPr lang="en-US" b="1" dirty="0"/>
              <a:t>first</a:t>
            </a:r>
            <a:r>
              <a:rPr lang="en-US" dirty="0"/>
              <a:t> linear transformation of the input </a:t>
            </a:r>
            <a:r>
              <a:rPr lang="en-US" b="1" dirty="0"/>
              <a:t>x</a:t>
            </a:r>
            <a:r>
              <a:rPr lang="en-US" dirty="0"/>
              <a:t>, </a:t>
            </a:r>
          </a:p>
          <a:p>
            <a:r>
              <a:rPr lang="en-US" b="1" dirty="0"/>
              <a:t>g</a:t>
            </a:r>
            <a:r>
              <a:rPr lang="en-US" dirty="0"/>
              <a:t> is a nonlinear function (also an activation function), </a:t>
            </a:r>
          </a:p>
          <a:p>
            <a:r>
              <a:rPr lang="en-US" b="1" dirty="0"/>
              <a:t>W</a:t>
            </a:r>
            <a:r>
              <a:rPr lang="en-US" b="1" baseline="30000" dirty="0"/>
              <a:t>2</a:t>
            </a:r>
            <a:r>
              <a:rPr lang="en-US" dirty="0"/>
              <a:t> and </a:t>
            </a:r>
            <a:r>
              <a:rPr lang="en-US" b="1" dirty="0"/>
              <a:t>b</a:t>
            </a:r>
            <a:r>
              <a:rPr lang="en-US" b="1" baseline="30000" dirty="0"/>
              <a:t>2</a:t>
            </a:r>
            <a:r>
              <a:rPr lang="en-US" dirty="0"/>
              <a:t> are the matrix and bias term for a </a:t>
            </a:r>
            <a:r>
              <a:rPr lang="en-US" b="1" dirty="0"/>
              <a:t>second</a:t>
            </a:r>
            <a:r>
              <a:rPr lang="en-US" dirty="0"/>
              <a:t> linear transform.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990600" y="2590800"/>
            <a:ext cx="6910038" cy="990600"/>
          </a:xfrm>
          <a:prstGeom prst="rect">
            <a:avLst/>
          </a:prstGeom>
        </p:spPr>
      </p:pic>
    </p:spTree>
    <p:extLst>
      <p:ext uri="{BB962C8B-B14F-4D97-AF65-F5344CB8AC3E}">
        <p14:creationId xmlns:p14="http://schemas.microsoft.com/office/powerpoint/2010/main" val="792303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Notation</a:t>
            </a:r>
          </a:p>
        </p:txBody>
      </p:sp>
      <p:sp>
        <p:nvSpPr>
          <p:cNvPr id="5" name="Content Placeholder 4"/>
          <p:cNvSpPr>
            <a:spLocks noGrp="1"/>
          </p:cNvSpPr>
          <p:nvPr>
            <p:ph idx="1"/>
          </p:nvPr>
        </p:nvSpPr>
        <p:spPr/>
        <p:txBody>
          <a:bodyPr/>
          <a:lstStyle/>
          <a:p>
            <a:r>
              <a:rPr lang="en-US" dirty="0"/>
              <a:t>We can add additional linear transformations and nonlinearities, resulting with a MLP with two hidden layers:</a:t>
            </a:r>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3"/>
          <a:stretch>
            <a:fillRect/>
          </a:stretch>
        </p:blipFill>
        <p:spPr>
          <a:xfrm>
            <a:off x="609599" y="3063135"/>
            <a:ext cx="3556541" cy="3794865"/>
          </a:xfrm>
          <a:prstGeom prst="rect">
            <a:avLst/>
          </a:prstGeom>
        </p:spPr>
      </p:pic>
      <p:pic>
        <p:nvPicPr>
          <p:cNvPr id="7" name="Picture 6"/>
          <p:cNvPicPr>
            <a:picLocks noChangeAspect="1"/>
          </p:cNvPicPr>
          <p:nvPr/>
        </p:nvPicPr>
        <p:blipFill>
          <a:blip r:embed="rId4"/>
          <a:stretch>
            <a:fillRect/>
          </a:stretch>
        </p:blipFill>
        <p:spPr>
          <a:xfrm>
            <a:off x="1752600" y="2452477"/>
            <a:ext cx="5519409" cy="610658"/>
          </a:xfrm>
          <a:prstGeom prst="rect">
            <a:avLst/>
          </a:prstGeom>
        </p:spPr>
      </p:pic>
      <p:pic>
        <p:nvPicPr>
          <p:cNvPr id="8" name="Picture 7"/>
          <p:cNvPicPr>
            <a:picLocks noChangeAspect="1"/>
          </p:cNvPicPr>
          <p:nvPr/>
        </p:nvPicPr>
        <p:blipFill>
          <a:blip r:embed="rId5"/>
          <a:stretch>
            <a:fillRect/>
          </a:stretch>
        </p:blipFill>
        <p:spPr>
          <a:xfrm>
            <a:off x="4800600" y="4267200"/>
            <a:ext cx="3621500" cy="1786924"/>
          </a:xfrm>
          <a:prstGeom prst="rect">
            <a:avLst/>
          </a:prstGeom>
        </p:spPr>
      </p:pic>
      <p:sp>
        <p:nvSpPr>
          <p:cNvPr id="9" name="Rectangle 8"/>
          <p:cNvSpPr/>
          <p:nvPr/>
        </p:nvSpPr>
        <p:spPr>
          <a:xfrm>
            <a:off x="4995138" y="3435839"/>
            <a:ext cx="3232423" cy="646331"/>
          </a:xfrm>
          <a:prstGeom prst="rect">
            <a:avLst/>
          </a:prstGeom>
        </p:spPr>
        <p:txBody>
          <a:bodyPr wrap="none">
            <a:spAutoFit/>
          </a:bodyPr>
          <a:lstStyle/>
          <a:p>
            <a:r>
              <a:rPr lang="en-US" dirty="0"/>
              <a:t>Same equation, but written with</a:t>
            </a:r>
            <a:br>
              <a:rPr lang="en-US" dirty="0"/>
            </a:br>
            <a:r>
              <a:rPr lang="en-US" dirty="0"/>
              <a:t>intermediary variables:</a:t>
            </a:r>
          </a:p>
        </p:txBody>
      </p:sp>
    </p:spTree>
    <p:extLst>
      <p:ext uri="{BB962C8B-B14F-4D97-AF65-F5344CB8AC3E}">
        <p14:creationId xmlns:p14="http://schemas.microsoft.com/office/powerpoint/2010/main" val="1897784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the layers</a:t>
            </a:r>
          </a:p>
        </p:txBody>
      </p:sp>
      <p:sp>
        <p:nvSpPr>
          <p:cNvPr id="3" name="Content Placeholder 2"/>
          <p:cNvSpPr>
            <a:spLocks noGrp="1"/>
          </p:cNvSpPr>
          <p:nvPr>
            <p:ph idx="1"/>
          </p:nvPr>
        </p:nvSpPr>
        <p:spPr/>
        <p:txBody>
          <a:bodyPr/>
          <a:lstStyle/>
          <a:p>
            <a:r>
              <a:rPr lang="en-US" dirty="0"/>
              <a:t>A neural network can be described the the dimensions of its layers and of its input.</a:t>
            </a:r>
          </a:p>
          <a:p>
            <a:pPr algn="ctr"/>
            <a:r>
              <a:rPr lang="en-US" b="1" dirty="0"/>
              <a:t>d</a:t>
            </a:r>
            <a:r>
              <a:rPr lang="en-US" b="1" i="1" baseline="-25000" dirty="0"/>
              <a:t>in</a:t>
            </a:r>
            <a:r>
              <a:rPr lang="en-US" i="1" dirty="0"/>
              <a:t> </a:t>
            </a:r>
            <a:r>
              <a:rPr lang="en-US" dirty="0"/>
              <a:t>is the number of dimensions of the input vector</a:t>
            </a:r>
          </a:p>
          <a:p>
            <a:pPr algn="ctr"/>
            <a:r>
              <a:rPr lang="en-US" b="1" dirty="0" err="1"/>
              <a:t>d</a:t>
            </a:r>
            <a:r>
              <a:rPr lang="en-US" b="1" i="1" baseline="-25000" dirty="0" err="1"/>
              <a:t>out</a:t>
            </a:r>
            <a:r>
              <a:rPr lang="en-US" b="1" i="1" dirty="0"/>
              <a:t> </a:t>
            </a:r>
            <a:r>
              <a:rPr lang="en-US" dirty="0"/>
              <a:t>is the number of dimensions of the output vector</a:t>
            </a:r>
          </a:p>
          <a:p>
            <a:r>
              <a:rPr lang="en-US" dirty="0"/>
              <a:t>A fully connected layer </a:t>
            </a:r>
            <a:r>
              <a:rPr lang="en-US" b="1" dirty="0"/>
              <a:t>l(x) = </a:t>
            </a:r>
            <a:r>
              <a:rPr lang="en-US" b="1" dirty="0" err="1"/>
              <a:t>xW</a:t>
            </a:r>
            <a:r>
              <a:rPr lang="en-US" b="1" dirty="0"/>
              <a:t> + b </a:t>
            </a:r>
            <a:r>
              <a:rPr lang="en-US" dirty="0"/>
              <a:t>with input size </a:t>
            </a:r>
            <a:r>
              <a:rPr lang="en-US" b="1" dirty="0"/>
              <a:t>d</a:t>
            </a:r>
            <a:r>
              <a:rPr lang="en-US" b="1" i="1" baseline="-25000" dirty="0"/>
              <a:t>in </a:t>
            </a:r>
            <a:r>
              <a:rPr lang="en-US" dirty="0"/>
              <a:t>and and output size </a:t>
            </a:r>
            <a:r>
              <a:rPr lang="en-US" b="1" dirty="0" err="1"/>
              <a:t>d</a:t>
            </a:r>
            <a:r>
              <a:rPr lang="en-US" b="1" i="1" baseline="-25000" dirty="0" err="1"/>
              <a:t>out</a:t>
            </a:r>
            <a:r>
              <a:rPr lang="en-US" b="1" i="1" dirty="0"/>
              <a:t> </a:t>
            </a:r>
            <a:r>
              <a:rPr lang="en-US" dirty="0"/>
              <a:t>will have the following dimensions:</a:t>
            </a:r>
          </a:p>
          <a:p>
            <a:pPr algn="ctr"/>
            <a:r>
              <a:rPr lang="en-US" dirty="0"/>
              <a:t>the dimensions of </a:t>
            </a:r>
            <a:r>
              <a:rPr lang="en-US" b="1" i="1" dirty="0"/>
              <a:t>x </a:t>
            </a:r>
            <a:r>
              <a:rPr lang="en-US" dirty="0"/>
              <a:t>are </a:t>
            </a:r>
            <a:r>
              <a:rPr lang="en-US" b="1" dirty="0"/>
              <a:t>1 </a:t>
            </a:r>
            <a:r>
              <a:rPr lang="en-US" dirty="0"/>
              <a:t>x </a:t>
            </a:r>
            <a:r>
              <a:rPr lang="en-US" b="1" dirty="0"/>
              <a:t>d</a:t>
            </a:r>
            <a:r>
              <a:rPr lang="en-US" b="1" i="1" baseline="-25000" dirty="0"/>
              <a:t>in</a:t>
            </a:r>
            <a:r>
              <a:rPr lang="en-US" i="1" dirty="0"/>
              <a:t> </a:t>
            </a:r>
            <a:endParaRPr lang="en-US" dirty="0"/>
          </a:p>
          <a:p>
            <a:pPr algn="ctr"/>
            <a:r>
              <a:rPr lang="en-US" dirty="0"/>
              <a:t>the dimensions of </a:t>
            </a:r>
            <a:r>
              <a:rPr lang="en-US" b="1" i="1" dirty="0"/>
              <a:t>W</a:t>
            </a:r>
            <a:r>
              <a:rPr lang="en-US" i="1" dirty="0"/>
              <a:t> </a:t>
            </a:r>
            <a:r>
              <a:rPr lang="en-US" dirty="0"/>
              <a:t>are</a:t>
            </a:r>
            <a:r>
              <a:rPr lang="en-US" i="1" dirty="0"/>
              <a:t> </a:t>
            </a:r>
            <a:r>
              <a:rPr lang="en-US" b="1" dirty="0"/>
              <a:t>d</a:t>
            </a:r>
            <a:r>
              <a:rPr lang="en-US" b="1" i="1" baseline="-25000" dirty="0"/>
              <a:t>in</a:t>
            </a:r>
            <a:r>
              <a:rPr lang="en-US" i="1" dirty="0"/>
              <a:t> </a:t>
            </a:r>
            <a:r>
              <a:rPr lang="en-US" dirty="0"/>
              <a:t>x </a:t>
            </a:r>
            <a:r>
              <a:rPr lang="en-US" b="1" dirty="0" err="1"/>
              <a:t>d</a:t>
            </a:r>
            <a:r>
              <a:rPr lang="en-US" b="1" i="1" baseline="-25000" dirty="0" err="1"/>
              <a:t>out</a:t>
            </a:r>
            <a:r>
              <a:rPr lang="en-US" i="1" dirty="0"/>
              <a:t> </a:t>
            </a:r>
          </a:p>
          <a:p>
            <a:pPr algn="ctr"/>
            <a:r>
              <a:rPr lang="en-US" dirty="0"/>
              <a:t>the dimensions of </a:t>
            </a:r>
            <a:r>
              <a:rPr lang="en-US" b="1" i="1" dirty="0"/>
              <a:t>b</a:t>
            </a:r>
            <a:r>
              <a:rPr lang="en-US" b="1" dirty="0"/>
              <a:t> </a:t>
            </a:r>
            <a:r>
              <a:rPr lang="en-US" dirty="0"/>
              <a:t>are </a:t>
            </a:r>
            <a:r>
              <a:rPr lang="en-US" b="1" dirty="0"/>
              <a:t>1 </a:t>
            </a:r>
            <a:r>
              <a:rPr lang="en-US" dirty="0"/>
              <a:t>x </a:t>
            </a:r>
            <a:r>
              <a:rPr lang="en-US" b="1" dirty="0" err="1"/>
              <a:t>d</a:t>
            </a:r>
            <a:r>
              <a:rPr lang="en-US" b="1" i="1" baseline="-25000" dirty="0" err="1"/>
              <a:t>out</a:t>
            </a:r>
            <a:r>
              <a:rPr lang="en-US" i="1" dirty="0"/>
              <a:t> </a:t>
            </a:r>
          </a:p>
          <a:p>
            <a:pPr algn="ctr"/>
            <a:endParaRPr lang="en-US" dirty="0"/>
          </a:p>
          <a:p>
            <a:pPr algn="ctr"/>
            <a:endParaRPr lang="en-US" b="1" dirty="0"/>
          </a:p>
          <a:p>
            <a:endParaRPr lang="en-US" dirty="0"/>
          </a:p>
          <a:p>
            <a:pPr algn="ctr"/>
            <a:endParaRPr lang="en-US" dirty="0"/>
          </a:p>
          <a:p>
            <a:pPr algn="ctr"/>
            <a:endParaRPr lang="en-US" dirty="0"/>
          </a:p>
          <a:p>
            <a:endParaRPr lang="en-US" dirty="0"/>
          </a:p>
        </p:txBody>
      </p:sp>
    </p:spTree>
    <p:extLst>
      <p:ext uri="{BB962C8B-B14F-4D97-AF65-F5344CB8AC3E}">
        <p14:creationId xmlns:p14="http://schemas.microsoft.com/office/powerpoint/2010/main" val="662473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the output layer</a:t>
            </a:r>
          </a:p>
        </p:txBody>
      </p:sp>
      <p:sp>
        <p:nvSpPr>
          <p:cNvPr id="3" name="Content Placeholder 2"/>
          <p:cNvSpPr>
            <a:spLocks noGrp="1"/>
          </p:cNvSpPr>
          <p:nvPr>
            <p:ph idx="1"/>
          </p:nvPr>
        </p:nvSpPr>
        <p:spPr/>
        <p:txBody>
          <a:bodyPr/>
          <a:lstStyle/>
          <a:p>
            <a:r>
              <a:rPr lang="en-US" b="1" dirty="0"/>
              <a:t>d</a:t>
            </a:r>
            <a:r>
              <a:rPr lang="en-US" b="1" i="1" baseline="-25000" dirty="0" err="1"/>
              <a:t>out</a:t>
            </a:r>
            <a:r>
              <a:rPr lang="en-US" b="1" i="1" dirty="0"/>
              <a:t> </a:t>
            </a:r>
            <a:r>
              <a:rPr lang="en-US" dirty="0"/>
              <a:t>= 1 means the neural networks output is a scalar.  Such networks can be used for </a:t>
            </a:r>
          </a:p>
          <a:p>
            <a:pPr lvl="1"/>
            <a:r>
              <a:rPr lang="en-US" dirty="0"/>
              <a:t>Regression or scoring</a:t>
            </a:r>
          </a:p>
          <a:p>
            <a:pPr lvl="1"/>
            <a:r>
              <a:rPr lang="en-US" dirty="0"/>
              <a:t>Binary classification </a:t>
            </a:r>
          </a:p>
          <a:p>
            <a:r>
              <a:rPr lang="en-US" b="1" dirty="0" err="1"/>
              <a:t>d</a:t>
            </a:r>
            <a:r>
              <a:rPr lang="en-US" b="1" i="1" baseline="-25000" dirty="0" err="1"/>
              <a:t>out</a:t>
            </a:r>
            <a:r>
              <a:rPr lang="en-US" b="1" i="1" dirty="0"/>
              <a:t> </a:t>
            </a:r>
            <a:r>
              <a:rPr lang="en-US" dirty="0"/>
              <a:t>= k &gt; 1 can be used for k-class classification.  </a:t>
            </a:r>
          </a:p>
          <a:p>
            <a:pPr lvl="1"/>
            <a:r>
              <a:rPr lang="en-US" dirty="0"/>
              <a:t>Associate each dimension with a class, and look for the dimension with maximal value. </a:t>
            </a:r>
          </a:p>
          <a:p>
            <a:pPr lvl="1"/>
            <a:r>
              <a:rPr lang="en-US" dirty="0"/>
              <a:t>If the output vector entries are positive and sum to one, the output can be interpreted as a distribution over class assignments.</a:t>
            </a:r>
          </a:p>
          <a:p>
            <a:pPr marL="201168" lvl="1" indent="0">
              <a:buNone/>
            </a:pPr>
            <a:r>
              <a:rPr lang="en-US" dirty="0"/>
              <a:t>The </a:t>
            </a:r>
            <a:r>
              <a:rPr lang="en-US" b="1" dirty="0" err="1"/>
              <a:t>softmax</a:t>
            </a:r>
            <a:r>
              <a:rPr lang="en-US" b="1" dirty="0"/>
              <a:t> </a:t>
            </a:r>
            <a:r>
              <a:rPr lang="en-US" dirty="0"/>
              <a:t>forces the values in an output layer to be positive and sum to 1, making them interpretable as a probability distribution. </a:t>
            </a:r>
          </a:p>
          <a:p>
            <a:pPr marL="201168" lvl="1" indent="0">
              <a:buNone/>
            </a:pPr>
            <a:endParaRPr lang="en-US" dirty="0"/>
          </a:p>
          <a:p>
            <a:pPr lvl="1"/>
            <a:endParaRPr lang="en-US" dirty="0"/>
          </a:p>
          <a:p>
            <a:pPr lvl="1"/>
            <a:endParaRPr lang="en-US" dirty="0"/>
          </a:p>
          <a:p>
            <a:pPr algn="ctr"/>
            <a:endParaRPr lang="en-US" i="1" dirty="0"/>
          </a:p>
          <a:p>
            <a:pPr algn="ctr"/>
            <a:endParaRPr lang="en-US" dirty="0"/>
          </a:p>
          <a:p>
            <a:pPr algn="ctr"/>
            <a:endParaRPr lang="en-US" b="1" dirty="0"/>
          </a:p>
          <a:p>
            <a:endParaRPr lang="en-US" dirty="0"/>
          </a:p>
          <a:p>
            <a:pPr algn="ctr"/>
            <a:endParaRPr lang="en-US" dirty="0"/>
          </a:p>
          <a:p>
            <a:pPr algn="ctr"/>
            <a:endParaRPr lang="en-US" dirty="0"/>
          </a:p>
          <a:p>
            <a:endParaRPr lang="en-US" dirty="0"/>
          </a:p>
        </p:txBody>
      </p:sp>
      <p:pic>
        <p:nvPicPr>
          <p:cNvPr id="5" name="Picture 4"/>
          <p:cNvPicPr>
            <a:picLocks noChangeAspect="1"/>
          </p:cNvPicPr>
          <p:nvPr/>
        </p:nvPicPr>
        <p:blipFill>
          <a:blip r:embed="rId3"/>
          <a:stretch>
            <a:fillRect/>
          </a:stretch>
        </p:blipFill>
        <p:spPr>
          <a:xfrm>
            <a:off x="3048000" y="5410200"/>
            <a:ext cx="2836196" cy="1274233"/>
          </a:xfrm>
          <a:prstGeom prst="rect">
            <a:avLst/>
          </a:prstGeom>
        </p:spPr>
      </p:pic>
    </p:spTree>
    <p:extLst>
      <p:ext uri="{BB962C8B-B14F-4D97-AF65-F5344CB8AC3E}">
        <p14:creationId xmlns:p14="http://schemas.microsoft.com/office/powerpoint/2010/main" val="1566327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Power</a:t>
            </a:r>
          </a:p>
        </p:txBody>
      </p:sp>
      <p:sp>
        <p:nvSpPr>
          <p:cNvPr id="3" name="Content Placeholder 2"/>
          <p:cNvSpPr>
            <a:spLocks noGrp="1"/>
          </p:cNvSpPr>
          <p:nvPr>
            <p:ph idx="1"/>
          </p:nvPr>
        </p:nvSpPr>
        <p:spPr>
          <a:xfrm>
            <a:off x="822959" y="1845734"/>
            <a:ext cx="3901441" cy="4023360"/>
          </a:xfrm>
        </p:spPr>
        <p:txBody>
          <a:bodyPr/>
          <a:lstStyle/>
          <a:p>
            <a:r>
              <a:rPr lang="en-US" dirty="0"/>
              <a:t>A Multi-Layer Perceptron with one hidden layer is a “universal </a:t>
            </a:r>
            <a:r>
              <a:rPr lang="en-US" dirty="0" err="1"/>
              <a:t>approximator</a:t>
            </a:r>
            <a:r>
              <a:rPr lang="en-US" dirty="0"/>
              <a:t>”.</a:t>
            </a:r>
          </a:p>
          <a:p>
            <a:r>
              <a:rPr lang="en-US" dirty="0"/>
              <a:t>It can approximate a family of functions that includes all continuous functions on a closed and bounded subset of R</a:t>
            </a:r>
            <a:r>
              <a:rPr lang="en-US" baseline="30000" dirty="0"/>
              <a:t>n</a:t>
            </a:r>
            <a:endParaRPr lang="en-US" dirty="0"/>
          </a:p>
          <a:p>
            <a:r>
              <a:rPr lang="en-US" dirty="0"/>
              <a:t>It can approximate any function mapping from any finite dimensional discrete space to another.</a:t>
            </a:r>
          </a:p>
          <a:p>
            <a:endParaRPr lang="en-US" dirty="0"/>
          </a:p>
          <a:p>
            <a:endParaRPr lang="en-US" dirty="0"/>
          </a:p>
        </p:txBody>
      </p:sp>
      <p:pic>
        <p:nvPicPr>
          <p:cNvPr id="4" name="Picture 3"/>
          <p:cNvPicPr>
            <a:picLocks noChangeAspect="1"/>
          </p:cNvPicPr>
          <p:nvPr/>
        </p:nvPicPr>
        <p:blipFill>
          <a:blip r:embed="rId3"/>
          <a:stretch>
            <a:fillRect/>
          </a:stretch>
        </p:blipFill>
        <p:spPr>
          <a:xfrm>
            <a:off x="5410200" y="1959981"/>
            <a:ext cx="3556541" cy="3794865"/>
          </a:xfrm>
          <a:prstGeom prst="rect">
            <a:avLst/>
          </a:prstGeom>
        </p:spPr>
      </p:pic>
      <p:sp>
        <p:nvSpPr>
          <p:cNvPr id="5" name="TextBox 4"/>
          <p:cNvSpPr txBox="1"/>
          <p:nvPr/>
        </p:nvSpPr>
        <p:spPr>
          <a:xfrm>
            <a:off x="6200214" y="6172200"/>
            <a:ext cx="2766527" cy="369332"/>
          </a:xfrm>
          <a:prstGeom prst="rect">
            <a:avLst/>
          </a:prstGeom>
          <a:noFill/>
        </p:spPr>
        <p:txBody>
          <a:bodyPr wrap="none" rtlCol="0">
            <a:spAutoFit/>
          </a:bodyPr>
          <a:lstStyle/>
          <a:p>
            <a:r>
              <a:rPr lang="en-US"/>
              <a:t>So why use multiple layers?</a:t>
            </a:r>
          </a:p>
        </p:txBody>
      </p:sp>
    </p:spTree>
    <p:extLst>
      <p:ext uri="{BB962C8B-B14F-4D97-AF65-F5344CB8AC3E}">
        <p14:creationId xmlns:p14="http://schemas.microsoft.com/office/powerpoint/2010/main" val="1251407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Nonlinearities </a:t>
            </a:r>
          </a:p>
        </p:txBody>
      </p:sp>
      <p:pic>
        <p:nvPicPr>
          <p:cNvPr id="4" name="Picture 3"/>
          <p:cNvPicPr>
            <a:picLocks noChangeAspect="1"/>
          </p:cNvPicPr>
          <p:nvPr/>
        </p:nvPicPr>
        <p:blipFill>
          <a:blip r:embed="rId3"/>
          <a:stretch>
            <a:fillRect/>
          </a:stretch>
        </p:blipFill>
        <p:spPr>
          <a:xfrm>
            <a:off x="193516" y="2133600"/>
            <a:ext cx="8980964" cy="3530600"/>
          </a:xfrm>
          <a:prstGeom prst="rect">
            <a:avLst/>
          </a:prstGeom>
        </p:spPr>
      </p:pic>
    </p:spTree>
    <p:extLst>
      <p:ext uri="{BB962C8B-B14F-4D97-AF65-F5344CB8AC3E}">
        <p14:creationId xmlns:p14="http://schemas.microsoft.com/office/powerpoint/2010/main" val="83230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concerns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707466"/>
              </a:xfrm>
            </p:spPr>
            <p:txBody>
              <a:bodyPr>
                <a:normAutofit lnSpcReduction="10000"/>
              </a:bodyPr>
              <a:lstStyle/>
              <a:p>
                <a:r>
                  <a:rPr lang="en-US" b="1" dirty="0"/>
                  <a:t>Loss functions.  </a:t>
                </a:r>
                <a:r>
                  <a:rPr lang="en-US" dirty="0"/>
                  <a:t>Much like training a logistic regression classifier, we define a loss function </a:t>
                </a:r>
              </a:p>
              <a:p>
                <a:pPr algn="ct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oMath>
                </a14:m>
                <a:r>
                  <a:rPr lang="en-US" dirty="0"/>
                  <a:t>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a:t>
                </a:r>
              </a:p>
              <a:p>
                <a:r>
                  <a:rPr lang="en-US" dirty="0"/>
                  <a:t>Loss functions like </a:t>
                </a:r>
                <a:r>
                  <a:rPr lang="en-US" i="1" dirty="0"/>
                  <a:t>cross-entropy loss</a:t>
                </a:r>
                <a:r>
                  <a:rPr lang="en-US" dirty="0"/>
                  <a:t> are relevant for neural nets too.</a:t>
                </a:r>
              </a:p>
              <a:p>
                <a:r>
                  <a:rPr lang="en-US" b="1" dirty="0"/>
                  <a:t>Regularization. </a:t>
                </a:r>
                <a:r>
                  <a:rPr lang="en-US" dirty="0"/>
                  <a:t>To avoid overfitting, we often add a regularization term alongside our loss function when we search for the best parameters. </a:t>
                </a:r>
              </a:p>
              <a:p>
                <a:endParaRPr lang="en-US" dirty="0"/>
              </a:p>
              <a:p>
                <a:endParaRPr lang="en-US" dirty="0"/>
              </a:p>
              <a:p>
                <a:endParaRPr lang="en-US" dirty="0"/>
              </a:p>
              <a:p>
                <a:endParaRPr lang="en-US" dirty="0"/>
              </a:p>
              <a:p>
                <a:r>
                  <a:rPr lang="en-US" b="1" dirty="0"/>
                  <a:t>Dropout </a:t>
                </a:r>
                <a:r>
                  <a:rPr lang="en-US" dirty="0"/>
                  <a:t>attempts to</a:t>
                </a:r>
                <a:r>
                  <a:rPr lang="en-US" b="1" dirty="0"/>
                  <a:t> </a:t>
                </a:r>
                <a:r>
                  <a:rPr lang="en-US" dirty="0"/>
                  <a:t>avoid overfitting by randomly dropping (m</a:t>
                </a:r>
                <a:r>
                  <a:rPr lang="mr-IN" dirty="0"/>
                  <a:t> 3/13 </a:t>
                </a:r>
                <a:r>
                  <a:rPr lang="en-US" dirty="0"/>
                  <a:t>to 0) half of the neurons in the network in each training example in SGD.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07466"/>
              </a:xfrm>
              <a:blipFill rotWithShape="0">
                <a:blip r:embed="rId3"/>
                <a:stretch>
                  <a:fillRect l="-808" t="-1943" r="-2019"/>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743200" y="4038600"/>
            <a:ext cx="4095206" cy="1447800"/>
          </a:xfrm>
          <a:prstGeom prst="rect">
            <a:avLst/>
          </a:prstGeom>
        </p:spPr>
      </p:pic>
    </p:spTree>
    <p:extLst>
      <p:ext uri="{BB962C8B-B14F-4D97-AF65-F5344CB8AC3E}">
        <p14:creationId xmlns:p14="http://schemas.microsoft.com/office/powerpoint/2010/main" val="213852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endParaRPr lang="en-US" baseline="-25000" dirty="0"/>
          </a:p>
        </p:txBody>
      </p:sp>
      <p:pic>
        <p:nvPicPr>
          <p:cNvPr id="4" name="Picture 3"/>
          <p:cNvPicPr>
            <a:picLocks noChangeAspect="1"/>
          </p:cNvPicPr>
          <p:nvPr/>
        </p:nvPicPr>
        <p:blipFill>
          <a:blip r:embed="rId3"/>
          <a:stretch>
            <a:fillRect/>
          </a:stretch>
        </p:blipFill>
        <p:spPr>
          <a:xfrm>
            <a:off x="2819400" y="2286000"/>
            <a:ext cx="3683000" cy="914400"/>
          </a:xfrm>
          <a:prstGeom prst="rect">
            <a:avLst/>
          </a:prstGeom>
        </p:spPr>
      </p:pic>
      <p:pic>
        <p:nvPicPr>
          <p:cNvPr id="5" name="Picture 4"/>
          <p:cNvPicPr>
            <a:picLocks noChangeAspect="1"/>
          </p:cNvPicPr>
          <p:nvPr/>
        </p:nvPicPr>
        <p:blipFill>
          <a:blip r:embed="rId4"/>
          <a:stretch>
            <a:fillRect/>
          </a:stretch>
        </p:blipFill>
        <p:spPr>
          <a:xfrm>
            <a:off x="2461484" y="3857414"/>
            <a:ext cx="4266750" cy="727287"/>
          </a:xfrm>
          <a:prstGeom prst="rect">
            <a:avLst/>
          </a:prstGeom>
        </p:spPr>
      </p:pic>
      <p:pic>
        <p:nvPicPr>
          <p:cNvPr id="6" name="Picture 5"/>
          <p:cNvPicPr>
            <a:picLocks noChangeAspect="1"/>
          </p:cNvPicPr>
          <p:nvPr/>
        </p:nvPicPr>
        <p:blipFill>
          <a:blip r:embed="rId5"/>
          <a:stretch>
            <a:fillRect/>
          </a:stretch>
        </p:blipFill>
        <p:spPr>
          <a:xfrm>
            <a:off x="2362200" y="4836766"/>
            <a:ext cx="5029200" cy="750627"/>
          </a:xfrm>
          <a:prstGeom prst="rect">
            <a:avLst/>
          </a:prstGeom>
        </p:spPr>
      </p:pic>
      <p:pic>
        <p:nvPicPr>
          <p:cNvPr id="7" name="Picture 6"/>
          <p:cNvPicPr>
            <a:picLocks noChangeAspect="1"/>
          </p:cNvPicPr>
          <p:nvPr/>
        </p:nvPicPr>
        <p:blipFill>
          <a:blip r:embed="rId6"/>
          <a:stretch>
            <a:fillRect/>
          </a:stretch>
        </p:blipFill>
        <p:spPr>
          <a:xfrm>
            <a:off x="76200" y="5920291"/>
            <a:ext cx="9169400" cy="696410"/>
          </a:xfrm>
          <a:prstGeom prst="rect">
            <a:avLst/>
          </a:prstGeom>
        </p:spPr>
      </p:pic>
    </p:spTree>
    <p:extLst>
      <p:ext uri="{BB962C8B-B14F-4D97-AF65-F5344CB8AC3E}">
        <p14:creationId xmlns:p14="http://schemas.microsoft.com/office/powerpoint/2010/main" val="838156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LMs</a:t>
            </a:r>
          </a:p>
        </p:txBody>
      </p:sp>
      <p:sp>
        <p:nvSpPr>
          <p:cNvPr id="3" name="Content Placeholder 2"/>
          <p:cNvSpPr>
            <a:spLocks noGrp="1"/>
          </p:cNvSpPr>
          <p:nvPr>
            <p:ph idx="1"/>
          </p:nvPr>
        </p:nvSpPr>
        <p:spPr/>
        <p:txBody>
          <a:bodyPr/>
          <a:lstStyle/>
          <a:p>
            <a:r>
              <a:rPr lang="en-US" b="1" dirty="0"/>
              <a:t>The “curse of dimensionality”. </a:t>
            </a:r>
            <a:r>
              <a:rPr lang="en-US" dirty="0"/>
              <a:t> If we want to model the full joint distribution of 10 consecutive words with a vocabulary </a:t>
            </a:r>
            <a:r>
              <a:rPr lang="en-US" i="1" dirty="0"/>
              <a:t>V </a:t>
            </a:r>
            <a:r>
              <a:rPr lang="en-US" dirty="0"/>
              <a:t>of size 100,000, there are potentially 100,000</a:t>
            </a:r>
            <a:r>
              <a:rPr lang="en-US" baseline="30000" dirty="0"/>
              <a:t>10</a:t>
            </a:r>
            <a:r>
              <a:rPr lang="en-US" dirty="0"/>
              <a:t> =10</a:t>
            </a:r>
            <a:r>
              <a:rPr lang="en-US" baseline="30000" dirty="0"/>
              <a:t>50</a:t>
            </a:r>
            <a:r>
              <a:rPr lang="en-US" dirty="0"/>
              <a:t> -free parameters. </a:t>
            </a:r>
          </a:p>
          <a:p>
            <a:r>
              <a:rPr lang="en-US" dirty="0"/>
              <a:t>In n-gram LMs, we simplify this to predict the next word given a limited context.  We construct conditional probabilities table for n given n-1.</a:t>
            </a:r>
          </a:p>
          <a:p>
            <a:r>
              <a:rPr lang="en-US" dirty="0"/>
              <a:t>Only those combinations of successive words that actually occur in our training corpus are recorded in the table.</a:t>
            </a:r>
          </a:p>
          <a:p>
            <a:r>
              <a:rPr lang="en-US" dirty="0"/>
              <a:t>Having observed </a:t>
            </a:r>
            <a:r>
              <a:rPr lang="en-US" i="1" dirty="0"/>
              <a:t>black car </a:t>
            </a:r>
            <a:r>
              <a:rPr lang="en-US" dirty="0"/>
              <a:t>and </a:t>
            </a:r>
            <a:r>
              <a:rPr lang="en-US" i="1" dirty="0"/>
              <a:t>blue car</a:t>
            </a:r>
            <a:r>
              <a:rPr lang="en-US" dirty="0"/>
              <a:t> does not influence our estimates of </a:t>
            </a:r>
            <a:r>
              <a:rPr lang="en-US" i="1" dirty="0"/>
              <a:t>red car.</a:t>
            </a:r>
            <a:endParaRPr lang="en-US" dirty="0"/>
          </a:p>
          <a:p>
            <a:r>
              <a:rPr lang="en-US" dirty="0"/>
              <a:t>A lot of what we do is language modelling (smoothing, </a:t>
            </a:r>
            <a:r>
              <a:rPr lang="en-US" dirty="0" err="1"/>
              <a:t>backoff</a:t>
            </a:r>
            <a:r>
              <a:rPr lang="en-US" dirty="0"/>
              <a:t>, </a:t>
            </a:r>
            <a:r>
              <a:rPr lang="en-US" dirty="0" err="1"/>
              <a:t>etc</a:t>
            </a:r>
            <a:r>
              <a:rPr lang="en-US" dirty="0"/>
              <a:t>) is trying to deal with the unobserved entries.  </a:t>
            </a:r>
          </a:p>
          <a:p>
            <a:endParaRPr lang="en-US" dirty="0"/>
          </a:p>
        </p:txBody>
      </p:sp>
    </p:spTree>
    <p:extLst>
      <p:ext uri="{BB962C8B-B14F-4D97-AF65-F5344CB8AC3E}">
        <p14:creationId xmlns:p14="http://schemas.microsoft.com/office/powerpoint/2010/main" val="1948124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neural network.</a:t>
            </a:r>
          </a:p>
        </p:txBody>
      </p:sp>
    </p:spTree>
    <p:extLst>
      <p:ext uri="{BB962C8B-B14F-4D97-AF65-F5344CB8AC3E}">
        <p14:creationId xmlns:p14="http://schemas.microsoft.com/office/powerpoint/2010/main" val="125365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embedding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3886200" y="3429000"/>
            <a:ext cx="1280583" cy="419100"/>
          </a:xfrm>
          <a:prstGeom prst="rect">
            <a:avLst/>
          </a:prstGeom>
        </p:spPr>
      </p:pic>
      <p:pic>
        <p:nvPicPr>
          <p:cNvPr id="8" name="Picture 7"/>
          <p:cNvPicPr>
            <a:picLocks noChangeAspect="1"/>
          </p:cNvPicPr>
          <p:nvPr/>
        </p:nvPicPr>
        <p:blipFill>
          <a:blip r:embed="rId3"/>
          <a:stretch>
            <a:fillRect/>
          </a:stretch>
        </p:blipFill>
        <p:spPr>
          <a:xfrm>
            <a:off x="2743200" y="4648200"/>
            <a:ext cx="3556000" cy="406400"/>
          </a:xfrm>
          <a:prstGeom prst="rect">
            <a:avLst/>
          </a:prstGeom>
        </p:spPr>
      </p:pic>
    </p:spTree>
    <p:extLst>
      <p:ext uri="{BB962C8B-B14F-4D97-AF65-F5344CB8AC3E}">
        <p14:creationId xmlns:p14="http://schemas.microsoft.com/office/powerpoint/2010/main" val="1382263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566843" y="2438400"/>
            <a:ext cx="8195734" cy="2438400"/>
          </a:xfrm>
          <a:prstGeom prst="rect">
            <a:avLst/>
          </a:prstGeom>
        </p:spPr>
      </p:pic>
    </p:spTree>
    <p:extLst>
      <p:ext uri="{BB962C8B-B14F-4D97-AF65-F5344CB8AC3E}">
        <p14:creationId xmlns:p14="http://schemas.microsoft.com/office/powerpoint/2010/main" val="471140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1203304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a:t>
            </a:r>
            <a:r>
              <a:rPr lang="en-US" dirty="0" err="1"/>
              <a:t>kgrams</a:t>
            </a:r>
            <a:r>
              <a:rPr lang="en-US" dirty="0"/>
              <a:t>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646091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809164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64574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493811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Loss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76" t="-1572" r="-2521"/>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r>
                      <a:rPr lang="en-US" sz="2400" b="0" i="0" smtClean="0">
                        <a:latin typeface="Cambria Math" panose="02040503050406030204" pitchFamily="18"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b="0" i="1" smtClean="0">
                            <a:latin typeface="Cambria Math" panose="02040503050406030204" pitchFamily="18" charset="0"/>
                          </a:rPr>
                          <m:t>|</m:t>
                        </m:r>
                      </m:e>
                    </m:nary>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717780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347721083"/>
              </p:ext>
            </p:extLst>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2255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331164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0874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6934200" y="1422216"/>
            <a:ext cx="229627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278600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608584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a:xfrm>
            <a:off x="822959" y="1845734"/>
            <a:ext cx="7543801" cy="4555066"/>
          </a:xfrm>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marL="0" indent="0" algn="ctr">
              <a:buNone/>
            </a:pP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pPr marL="0" indent="0">
              <a:buNone/>
            </a:pPr>
            <a:endParaRPr lang="en-US" sz="2400" dirty="0"/>
          </a:p>
        </p:txBody>
      </p:sp>
    </p:spTree>
    <p:extLst>
      <p:ext uri="{BB962C8B-B14F-4D97-AF65-F5344CB8AC3E}">
        <p14:creationId xmlns:p14="http://schemas.microsoft.com/office/powerpoint/2010/main" val="883681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605245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Word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896070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3737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9860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b="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2068652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p>
              <a:p>
                <a:r>
                  <a:rPr lang="en-US" sz="2400" dirty="0">
                    <a:latin typeface="+mj-lt"/>
                  </a:rPr>
                  <a:t>A perfect classifier would assign probability 1 to the correct outcome (y=1 or y=0) and probability 0 to the incorrect outcome. </a:t>
                </a:r>
              </a:p>
              <a:p>
                <a:r>
                  <a:rPr lang="en-US" sz="2400" dirty="0">
                    <a:latin typeface="+mj-lt"/>
                  </a:rPr>
                  <a:t>That means the higher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en-US" sz="2400" dirty="0">
                    <a:latin typeface="+mj-lt"/>
                  </a:rPr>
                  <a:t> (the closer it is to 1), the better the classifier; the lower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en-US" sz="2400" dirty="0">
                    <a:latin typeface="+mj-lt"/>
                  </a:rPr>
                  <a:t> is (the closer it is to 0), the worse the classifier. </a:t>
                </a:r>
              </a:p>
              <a:p>
                <a:r>
                  <a:rPr lang="en-US" sz="2400" dirty="0">
                    <a:latin typeface="+mj-lt"/>
                  </a:rPr>
                  <a:t>The negative log of this probability is a convenient loss metric since it goes from 0 (negative log of 1, no loss) to infinity (negative log of 0, infinite loss).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1939" b="-8939"/>
                </a:stretch>
              </a:blipFill>
            </p:spPr>
            <p:txBody>
              <a:bodyPr/>
              <a:lstStyle/>
              <a:p>
                <a:r>
                  <a:rPr lang="en-US">
                    <a:noFill/>
                  </a:rPr>
                  <a:t> </a:t>
                </a:r>
              </a:p>
            </p:txBody>
          </p:sp>
        </mc:Fallback>
      </mc:AlternateContent>
    </p:spTree>
    <p:extLst>
      <p:ext uri="{BB962C8B-B14F-4D97-AF65-F5344CB8AC3E}">
        <p14:creationId xmlns:p14="http://schemas.microsoft.com/office/powerpoint/2010/main" val="170319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894303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36506</TotalTime>
  <Words>6858</Words>
  <Application>Microsoft Macintosh PowerPoint</Application>
  <PresentationFormat>On-screen Show (4:3)</PresentationFormat>
  <Paragraphs>489</Paragraphs>
  <Slides>59</Slides>
  <Notes>44</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Calibri</vt:lpstr>
      <vt:lpstr>Calibri Light</vt:lpstr>
      <vt:lpstr>Cambria Math</vt:lpstr>
      <vt:lpstr>Times</vt:lpstr>
      <vt:lpstr>Retrospect</vt:lpstr>
      <vt:lpstr>Neural Network LMs</vt:lpstr>
      <vt:lpstr>Recap: Logistic Regression</vt:lpstr>
      <vt:lpstr>Recap: Sigmoid function</vt:lpstr>
      <vt:lpstr>Recap: Probabilities </vt:lpstr>
      <vt:lpstr>Recap: Loss functions</vt:lpstr>
      <vt:lpstr>Recap: Loss functions</vt:lpstr>
      <vt:lpstr>Recap: Cross-entropy loss</vt:lpstr>
      <vt:lpstr>Recap: Cross-entropy loss</vt:lpstr>
      <vt:lpstr>Loss on all training examples</vt:lpstr>
      <vt:lpstr>Finding good parameters </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Neural Networks: A brain-inspired metaphor</vt:lpstr>
      <vt:lpstr>A single neuron</vt:lpstr>
      <vt:lpstr>Neural networks</vt:lpstr>
      <vt:lpstr>Mathematical Notation</vt:lpstr>
      <vt:lpstr>Mathematical Notation</vt:lpstr>
      <vt:lpstr>Mathematical Notation</vt:lpstr>
      <vt:lpstr>Dimensions of the layers</vt:lpstr>
      <vt:lpstr>Dimensions of the output layer</vt:lpstr>
      <vt:lpstr>Representation Power</vt:lpstr>
      <vt:lpstr>Common Nonlinearities </vt:lpstr>
      <vt:lpstr>Training concerns</vt:lpstr>
      <vt:lpstr>Language Models</vt:lpstr>
      <vt:lpstr>Limitations of LMs</vt:lpstr>
      <vt:lpstr>Neural LMs (Bengio et al 2003)</vt:lpstr>
      <vt:lpstr>Neural LMs</vt:lpstr>
      <vt:lpstr>Neural LMs</vt:lpstr>
      <vt:lpstr>PowerPoint Presentation</vt:lpstr>
      <vt:lpstr>Training</vt:lpstr>
      <vt:lpstr>Advantages of NN LMs</vt:lpstr>
      <vt:lpstr>Language Modeling </vt:lpstr>
      <vt:lpstr>Curse of dimensionality / sparse statistics </vt:lpstr>
      <vt:lpstr>Chain rule</vt:lpstr>
      <vt:lpstr>Probability tables</vt:lpstr>
      <vt:lpstr>Unseen sequences</vt:lpstr>
      <vt:lpstr>Alternate idea</vt:lpstr>
      <vt:lpstr>A Neural Probabilistic LM</vt:lpstr>
      <vt:lpstr>A Neural Probabilistic LM</vt:lpstr>
      <vt:lpstr>A Neural Probabilistic LM</vt:lpstr>
      <vt:lpstr>PowerPoint Presentation</vt:lpstr>
      <vt:lpstr>Word embeddings</vt:lpstr>
      <vt:lpstr>Current state of the art neural LMs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1857</cp:revision>
  <cp:lastPrinted>2019-02-25T21:31:18Z</cp:lastPrinted>
  <dcterms:created xsi:type="dcterms:W3CDTF">2009-06-12T17:14:38Z</dcterms:created>
  <dcterms:modified xsi:type="dcterms:W3CDTF">2020-02-17T17:10:01Z</dcterms:modified>
</cp:coreProperties>
</file>